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49"/>
  </p:notesMasterIdLst>
  <p:handoutMasterIdLst>
    <p:handoutMasterId r:id="rId50"/>
  </p:handoutMasterIdLst>
  <p:sldIdLst>
    <p:sldId id="275" r:id="rId2"/>
    <p:sldId id="257" r:id="rId3"/>
    <p:sldId id="265" r:id="rId4"/>
    <p:sldId id="266" r:id="rId5"/>
    <p:sldId id="302" r:id="rId6"/>
    <p:sldId id="279" r:id="rId7"/>
    <p:sldId id="281" r:id="rId8"/>
    <p:sldId id="282" r:id="rId9"/>
    <p:sldId id="283" r:id="rId10"/>
    <p:sldId id="284" r:id="rId11"/>
    <p:sldId id="303" r:id="rId12"/>
    <p:sldId id="285" r:id="rId13"/>
    <p:sldId id="286" r:id="rId14"/>
    <p:sldId id="308" r:id="rId15"/>
    <p:sldId id="287" r:id="rId16"/>
    <p:sldId id="288" r:id="rId17"/>
    <p:sldId id="305" r:id="rId18"/>
    <p:sldId id="298" r:id="rId19"/>
    <p:sldId id="299" r:id="rId20"/>
    <p:sldId id="300" r:id="rId21"/>
    <p:sldId id="301" r:id="rId22"/>
    <p:sldId id="307" r:id="rId23"/>
    <p:sldId id="289" r:id="rId24"/>
    <p:sldId id="309" r:id="rId25"/>
    <p:sldId id="310" r:id="rId26"/>
    <p:sldId id="290" r:id="rId27"/>
    <p:sldId id="311" r:id="rId28"/>
    <p:sldId id="312" r:id="rId29"/>
    <p:sldId id="313" r:id="rId30"/>
    <p:sldId id="314" r:id="rId31"/>
    <p:sldId id="291" r:id="rId32"/>
    <p:sldId id="315" r:id="rId33"/>
    <p:sldId id="316" r:id="rId34"/>
    <p:sldId id="317" r:id="rId35"/>
    <p:sldId id="318" r:id="rId36"/>
    <p:sldId id="292" r:id="rId37"/>
    <p:sldId id="319" r:id="rId38"/>
    <p:sldId id="320" r:id="rId39"/>
    <p:sldId id="321" r:id="rId40"/>
    <p:sldId id="306" r:id="rId41"/>
    <p:sldId id="293" r:id="rId42"/>
    <p:sldId id="294" r:id="rId43"/>
    <p:sldId id="295" r:id="rId44"/>
    <p:sldId id="296" r:id="rId45"/>
    <p:sldId id="304" r:id="rId46"/>
    <p:sldId id="297" r:id="rId47"/>
    <p:sldId id="269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7549F7-72D7-FC5E-9C68-6EA4A5856046}" v="114" dt="2025-06-05T13:37:52.808"/>
    <p1510:client id="{19631CFE-3453-41D6-A636-05CA8FB52E6F}" v="51" dt="2025-06-06T10:03:32.394"/>
    <p1510:client id="{28218830-AE0B-E8A0-0620-A54DCCD2A39A}" v="16" dt="2025-06-06T09:57:54.082"/>
    <p1510:client id="{717B5D82-D184-473B-7802-E0BBEC68514A}" v="58" dt="2025-06-05T13:53:27.323"/>
    <p1510:client id="{B1041C7F-7B1A-9D8F-E4F5-1DC0DCA1A069}" v="13" dt="2025-06-06T09:34:33.268"/>
    <p1510:client id="{F947942D-6B09-1D5D-F410-13F57FF183FA}" v="8" dt="2025-06-06T08:15:48.5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209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474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68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87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812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4661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9" r:id="rId2"/>
    <p:sldLayoutId id="2147483680" r:id="rId3"/>
    <p:sldLayoutId id="2147483681" r:id="rId4"/>
    <p:sldLayoutId id="2147483682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8C59C-1FBA-1391-3856-45BA805F5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20538-F68B-4A1A-817E-ED61ABE18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9CDA7D-3A37-3B6E-FD9D-42F2ABEF4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ts val="4519"/>
              </a:lnSpc>
            </a:pPr>
            <a:r>
              <a:rPr lang="en-US" spc="103">
                <a:sym typeface="Clear Sans Bold"/>
              </a:rPr>
              <a:t>2.5 Quản </a:t>
            </a:r>
            <a:r>
              <a:rPr lang="en-US" spc="103" err="1">
                <a:sym typeface="Clear Sans Bold"/>
              </a:rPr>
              <a:t>lý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sách</a:t>
            </a:r>
            <a:endParaRPr lang="en-US" spc="103">
              <a:sym typeface="Clear Sans Bold"/>
            </a:endParaRPr>
          </a:p>
        </p:txBody>
      </p:sp>
      <p:pic>
        <p:nvPicPr>
          <p:cNvPr id="4" name="Picture 3" descr="uc_quan_ly_sach.png">
            <a:extLst>
              <a:ext uri="{FF2B5EF4-FFF2-40B4-BE49-F238E27FC236}">
                <a16:creationId xmlns:a16="http://schemas.microsoft.com/office/drawing/2014/main" id="{835D1DB6-BFD6-F0D7-6B4A-6E1600FA7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" y="1881703"/>
            <a:ext cx="9141955" cy="309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81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7094C-16CF-7B5B-1C13-5C83669A6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F2303-10AE-C785-D92B-B10D1CFA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Activity Diagram</a:t>
            </a: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980D-1781-2F07-7C77-137448B790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Quản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sách</a:t>
            </a:r>
            <a:endParaRPr lang="en-US"/>
          </a:p>
          <a:p>
            <a:r>
              <a:rPr lang="en-US" err="1"/>
              <a:t>Mượn</a:t>
            </a:r>
            <a:r>
              <a:rPr lang="en-US"/>
              <a:t> </a:t>
            </a:r>
            <a:r>
              <a:rPr lang="en-US" err="1"/>
              <a:t>sách</a:t>
            </a:r>
            <a:endParaRPr lang="en-US"/>
          </a:p>
          <a:p>
            <a:r>
              <a:rPr lang="en-US"/>
              <a:t>Quản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</a:t>
            </a:r>
            <a:r>
              <a:rPr lang="en-US" err="1"/>
              <a:t>báo</a:t>
            </a:r>
            <a:endParaRPr lang="en-US"/>
          </a:p>
          <a:p>
            <a:r>
              <a:rPr lang="en-US" err="1"/>
              <a:t>Xử</a:t>
            </a:r>
            <a:r>
              <a:rPr lang="en-US"/>
              <a:t>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F5AA6-B7FB-A107-634B-AD13EAA10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54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6D6-ADE8-17B8-B5CF-63E047273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3C547-DFE5-F290-D715-554CFFF86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E22CAA-842F-36A1-F271-95A53FEA7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ts val="4519"/>
              </a:lnSpc>
            </a:pPr>
            <a:r>
              <a:rPr lang="en-US" spc="103">
                <a:sym typeface="Clear Sans Bold"/>
              </a:rPr>
              <a:t>3.1 Quản </a:t>
            </a:r>
            <a:r>
              <a:rPr lang="en-US" spc="103" err="1">
                <a:sym typeface="Clear Sans Bold"/>
              </a:rPr>
              <a:t>lý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sách</a:t>
            </a:r>
            <a:endParaRPr lang="en-US" spc="103">
              <a:sym typeface="Clear Sans Bold"/>
            </a:endParaRPr>
          </a:p>
        </p:txBody>
      </p:sp>
      <p:pic>
        <p:nvPicPr>
          <p:cNvPr id="4" name="Picture 3" descr="act_quan_ly_sach.png">
            <a:extLst>
              <a:ext uri="{FF2B5EF4-FFF2-40B4-BE49-F238E27FC236}">
                <a16:creationId xmlns:a16="http://schemas.microsoft.com/office/drawing/2014/main" id="{093A179D-6431-8575-9E3E-F464A4354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731" y="819853"/>
            <a:ext cx="7590744" cy="521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17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FCB4A-ECAA-C447-6FB8-3A4D8DDA3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B0AB10-0717-2600-A0C7-BBD1CA670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857DB2-7145-7B30-534E-A185687AA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ts val="4519"/>
              </a:lnSpc>
            </a:pPr>
            <a:r>
              <a:rPr lang="en-US" spc="103">
                <a:sym typeface="Clear Sans Bold"/>
              </a:rPr>
              <a:t>3.2 </a:t>
            </a:r>
            <a:r>
              <a:rPr lang="en-US" spc="103" err="1">
                <a:sym typeface="Clear Sans Bold"/>
              </a:rPr>
              <a:t>Mượn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sách</a:t>
            </a:r>
            <a:endParaRPr lang="en-US" spc="103">
              <a:sym typeface="Clear Sans Bold"/>
            </a:endParaRPr>
          </a:p>
        </p:txBody>
      </p:sp>
      <p:pic>
        <p:nvPicPr>
          <p:cNvPr id="4" name="Picture 3" descr="act_muon_sach.png">
            <a:extLst>
              <a:ext uri="{FF2B5EF4-FFF2-40B4-BE49-F238E27FC236}">
                <a16:creationId xmlns:a16="http://schemas.microsoft.com/office/drawing/2014/main" id="{7CC034CD-1B0F-5772-A0E2-8F912A93D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41" y="661123"/>
            <a:ext cx="6177517" cy="609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80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D41D1-858C-B6FE-F718-290D37521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FA2C47-3B49-051F-0CA1-0B377762E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9394B6-0D84-CBA2-1569-B590BBD6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ts val="4519"/>
              </a:lnSpc>
            </a:pPr>
            <a:r>
              <a:rPr lang="en-US" spc="103">
                <a:sym typeface="Clear Sans Bold"/>
              </a:rPr>
              <a:t>3.3 Gia </a:t>
            </a:r>
            <a:r>
              <a:rPr lang="en-US" spc="103" err="1">
                <a:sym typeface="Clear Sans Bold"/>
              </a:rPr>
              <a:t>hạn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sách</a:t>
            </a:r>
            <a:endParaRPr lang="en-US" spc="103">
              <a:sym typeface="Clear Sans Bo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672671-E26C-A280-94E1-02C26B148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762000"/>
            <a:ext cx="6677025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743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25A83-066D-0712-4E9C-B185305AF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E97ECB-ED06-DA9C-C5C5-F671A662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0E4CDF-8D58-2116-1800-733904FC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ts val="4519"/>
              </a:lnSpc>
            </a:pPr>
            <a:r>
              <a:rPr lang="en-US" spc="103">
                <a:sym typeface="Clear Sans Bold"/>
              </a:rPr>
              <a:t>3.4 Quản </a:t>
            </a:r>
            <a:r>
              <a:rPr lang="en-US" spc="103" err="1">
                <a:sym typeface="Clear Sans Bold"/>
              </a:rPr>
              <a:t>lý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thông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báo</a:t>
            </a:r>
            <a:endParaRPr lang="en-US" spc="103">
              <a:sym typeface="Clear Sans Bold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A185D22-1A55-111A-DA50-D28E9B161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813" y="1085908"/>
            <a:ext cx="3424373" cy="564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8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414A8-8600-BCF0-A6F0-7893761BF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90E631-D48F-87BA-565D-BBC92002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13DBE1-1840-DB87-5E11-D491C889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ts val="4519"/>
              </a:lnSpc>
            </a:pPr>
            <a:r>
              <a:rPr lang="en-US" spc="103">
                <a:sym typeface="Clear Sans Bold"/>
              </a:rPr>
              <a:t>3.5 </a:t>
            </a:r>
            <a:r>
              <a:rPr lang="en-US" spc="103" err="1">
                <a:sym typeface="Clear Sans Bold"/>
              </a:rPr>
              <a:t>Xử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lý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yêu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cầu</a:t>
            </a:r>
            <a:endParaRPr lang="en-US" spc="103">
              <a:sym typeface="Clear Sans Bold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A1043AB-FB10-F53E-4F02-FDB670FF4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724" y="1210553"/>
            <a:ext cx="6550551" cy="536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07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7094C-16CF-7B5B-1C13-5C83669A6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F2303-10AE-C785-D92B-B10D1CFA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Class Diagram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980D-1781-2F07-7C77-137448B790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err="1"/>
              <a:t>Mượn</a:t>
            </a:r>
            <a:r>
              <a:rPr lang="en-US"/>
              <a:t> </a:t>
            </a:r>
            <a:r>
              <a:rPr lang="en-US" err="1"/>
              <a:t>sách</a:t>
            </a:r>
            <a:endParaRPr lang="en-US"/>
          </a:p>
          <a:p>
            <a:r>
              <a:rPr lang="en-US"/>
              <a:t>Quản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sách</a:t>
            </a:r>
            <a:endParaRPr lang="en-US"/>
          </a:p>
          <a:p>
            <a:r>
              <a:rPr lang="en-US"/>
              <a:t>Quản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</a:t>
            </a:r>
            <a:r>
              <a:rPr lang="en-US" err="1"/>
              <a:t>báo</a:t>
            </a:r>
            <a:endParaRPr lang="en-US"/>
          </a:p>
          <a:p>
            <a:r>
              <a:rPr lang="en-US" err="1"/>
              <a:t>Xử</a:t>
            </a:r>
            <a:r>
              <a:rPr lang="en-US"/>
              <a:t>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F5AA6-B7FB-A107-634B-AD13EAA10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62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ECAC0-34CC-CD63-F101-CEF9CC3FB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BCCC9E-82DD-9BC7-A898-55946514F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8AA370-96BE-FFAA-50BA-1EF3C534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pPr lvl="0">
              <a:lnSpc>
                <a:spcPts val="4519"/>
              </a:lnSpc>
            </a:pPr>
            <a:r>
              <a:rPr lang="en-US" spc="103">
                <a:latin typeface="Lato"/>
                <a:ea typeface="Lato"/>
                <a:cs typeface="Lato"/>
                <a:sym typeface="Clear Sans Bold"/>
              </a:rPr>
              <a:t>4.1 </a:t>
            </a:r>
            <a:r>
              <a:rPr lang="en-US" spc="103" err="1">
                <a:latin typeface="Lato"/>
                <a:ea typeface="Lato"/>
                <a:cs typeface="Lato"/>
                <a:sym typeface="Clear Sans Bold"/>
              </a:rPr>
              <a:t>Mượn</a:t>
            </a:r>
            <a:r>
              <a:rPr lang="en-US" spc="103">
                <a:latin typeface="Lato"/>
                <a:ea typeface="Lato"/>
                <a:cs typeface="Lato"/>
                <a:sym typeface="Clear Sans Bold"/>
              </a:rPr>
              <a:t> </a:t>
            </a:r>
            <a:r>
              <a:rPr lang="en-US" spc="103" err="1">
                <a:latin typeface="Lato"/>
                <a:ea typeface="Lato"/>
                <a:cs typeface="Lato"/>
                <a:sym typeface="Clear Sans Bold"/>
              </a:rPr>
              <a:t>sách</a:t>
            </a:r>
            <a:endParaRPr lang="en-US" spc="103">
              <a:latin typeface="Lato"/>
              <a:ea typeface="Lato"/>
              <a:cs typeface="Lato"/>
              <a:sym typeface="Clear Sans Bold"/>
            </a:endParaRPr>
          </a:p>
        </p:txBody>
      </p:sp>
      <p:pic>
        <p:nvPicPr>
          <p:cNvPr id="4" name="Picture 3" descr="class_diagram_muon_sach.png">
            <a:extLst>
              <a:ext uri="{FF2B5EF4-FFF2-40B4-BE49-F238E27FC236}">
                <a16:creationId xmlns:a16="http://schemas.microsoft.com/office/drawing/2014/main" id="{1DCB0201-C8B8-9B56-8954-0B99D3C54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995" y="737654"/>
            <a:ext cx="6266009" cy="604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24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07EEA-782B-78DD-F06C-6B1954B06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A44F9D-0FBB-6EC3-DD61-5BAECE8E0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589FC7-D17C-56C1-479D-D975D05C2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pPr lvl="0">
              <a:lnSpc>
                <a:spcPts val="4519"/>
              </a:lnSpc>
            </a:pPr>
            <a:r>
              <a:rPr lang="en-US" spc="103">
                <a:latin typeface="Lato"/>
                <a:ea typeface="Lato"/>
                <a:cs typeface="Lato"/>
                <a:sym typeface="Clear Sans Bold"/>
              </a:rPr>
              <a:t>4.2 Quản </a:t>
            </a:r>
            <a:r>
              <a:rPr lang="en-US" spc="103" err="1">
                <a:latin typeface="Lato"/>
                <a:ea typeface="Lato"/>
                <a:cs typeface="Lato"/>
                <a:sym typeface="Clear Sans Bold"/>
              </a:rPr>
              <a:t>lý</a:t>
            </a:r>
            <a:r>
              <a:rPr lang="en-US" spc="103">
                <a:latin typeface="Lato"/>
                <a:ea typeface="Lato"/>
                <a:cs typeface="Lato"/>
                <a:sym typeface="Clear Sans Bold"/>
              </a:rPr>
              <a:t> </a:t>
            </a:r>
            <a:r>
              <a:rPr lang="en-US" spc="103" err="1">
                <a:latin typeface="Lato"/>
                <a:ea typeface="Lato"/>
                <a:cs typeface="Lato"/>
                <a:sym typeface="Clear Sans Bold"/>
              </a:rPr>
              <a:t>sách</a:t>
            </a:r>
            <a:endParaRPr lang="en-US" spc="103">
              <a:latin typeface="Lato"/>
              <a:ea typeface="Lato"/>
              <a:cs typeface="Lato"/>
              <a:sym typeface="Clear Sans Bold"/>
            </a:endParaRPr>
          </a:p>
        </p:txBody>
      </p:sp>
      <p:pic>
        <p:nvPicPr>
          <p:cNvPr id="4" name="Picture 3" descr="class_diagram_quan_ly_sach2.png">
            <a:extLst>
              <a:ext uri="{FF2B5EF4-FFF2-40B4-BE49-F238E27FC236}">
                <a16:creationId xmlns:a16="http://schemas.microsoft.com/office/drawing/2014/main" id="{6FE2C707-E85B-CEDC-6FD3-6552A4FBF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86" y="925058"/>
            <a:ext cx="7525228" cy="53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30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317319" y="2098928"/>
            <a:ext cx="7342482" cy="12944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000" err="1"/>
              <a:t>Phân</a:t>
            </a:r>
            <a:r>
              <a:rPr lang="en-US" sz="4000"/>
              <a:t> </a:t>
            </a:r>
            <a:r>
              <a:rPr lang="en-US" sz="4000" err="1"/>
              <a:t>tích</a:t>
            </a:r>
            <a:r>
              <a:rPr lang="en-US" sz="4000"/>
              <a:t> </a:t>
            </a:r>
            <a:r>
              <a:rPr lang="en-US" sz="4000" err="1"/>
              <a:t>và</a:t>
            </a:r>
            <a:r>
              <a:rPr lang="en-US" sz="4000"/>
              <a:t> </a:t>
            </a:r>
            <a:r>
              <a:rPr lang="en-US" sz="4000" err="1"/>
              <a:t>thiết</a:t>
            </a:r>
            <a:r>
              <a:rPr lang="en-US" sz="4000"/>
              <a:t> </a:t>
            </a:r>
            <a:r>
              <a:rPr lang="en-US" sz="4000" err="1"/>
              <a:t>kế</a:t>
            </a:r>
            <a:r>
              <a:rPr lang="en-US" sz="4000"/>
              <a:t> </a:t>
            </a:r>
          </a:p>
          <a:p>
            <a:r>
              <a:rPr lang="en-US" sz="4000" err="1"/>
              <a:t>hệ</a:t>
            </a:r>
            <a:r>
              <a:rPr lang="en-US" sz="4000"/>
              <a:t> </a:t>
            </a:r>
            <a:r>
              <a:rPr lang="en-US" sz="4000" err="1"/>
              <a:t>thống</a:t>
            </a:r>
            <a:r>
              <a:rPr lang="en-US" sz="4000"/>
              <a:t> </a:t>
            </a:r>
            <a:r>
              <a:rPr lang="en-US" sz="4000" err="1"/>
              <a:t>quản</a:t>
            </a:r>
            <a:r>
              <a:rPr lang="en-US" sz="4000"/>
              <a:t> </a:t>
            </a:r>
            <a:r>
              <a:rPr lang="en-US" sz="4000" err="1"/>
              <a:t>lý</a:t>
            </a:r>
            <a:r>
              <a:rPr lang="en-US" sz="4000"/>
              <a:t> </a:t>
            </a:r>
            <a:r>
              <a:rPr lang="en-US" sz="4000" err="1"/>
              <a:t>thư</a:t>
            </a:r>
            <a:r>
              <a:rPr lang="en-US" sz="4000"/>
              <a:t> </a:t>
            </a:r>
            <a:r>
              <a:rPr lang="en-US" sz="4000" err="1"/>
              <a:t>viện</a:t>
            </a:r>
            <a:endParaRPr lang="en-US" sz="400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567622"/>
            <a:ext cx="7342482" cy="3013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400" b="0">
                <a:solidFill>
                  <a:schemeClr val="tx1"/>
                </a:solidFill>
              </a:rPr>
              <a:t>GVHD: TS. </a:t>
            </a:r>
            <a:r>
              <a:rPr lang="en-US" sz="2400" b="0" err="1">
                <a:solidFill>
                  <a:schemeClr val="tx1"/>
                </a:solidFill>
              </a:rPr>
              <a:t>Trần</a:t>
            </a:r>
            <a:r>
              <a:rPr lang="en-US" sz="2400" b="0">
                <a:solidFill>
                  <a:schemeClr val="tx1"/>
                </a:solidFill>
              </a:rPr>
              <a:t> Việt Trung</a:t>
            </a:r>
          </a:p>
          <a:p>
            <a:endParaRPr lang="en-US" sz="2400" b="0">
              <a:solidFill>
                <a:schemeClr val="tx1"/>
              </a:solidFill>
            </a:endParaRPr>
          </a:p>
          <a:p>
            <a:r>
              <a:rPr lang="en-US" sz="2400" b="0" err="1">
                <a:solidFill>
                  <a:schemeClr val="tx1"/>
                </a:solidFill>
              </a:rPr>
              <a:t>Nhóm</a:t>
            </a:r>
            <a:r>
              <a:rPr lang="en-US" sz="2400" b="0">
                <a:solidFill>
                  <a:schemeClr val="tx1"/>
                </a:solidFill>
              </a:rPr>
              <a:t> 13:</a:t>
            </a:r>
          </a:p>
          <a:p>
            <a:r>
              <a:rPr lang="en-US" sz="2000" b="0">
                <a:solidFill>
                  <a:schemeClr val="tx1"/>
                </a:solidFill>
              </a:rPr>
              <a:t>Vũ </a:t>
            </a:r>
            <a:r>
              <a:rPr lang="en-US" sz="2000" b="0" err="1">
                <a:solidFill>
                  <a:schemeClr val="tx1"/>
                </a:solidFill>
              </a:rPr>
              <a:t>Viết</a:t>
            </a:r>
            <a:r>
              <a:rPr lang="en-US" sz="2000" b="0">
                <a:solidFill>
                  <a:schemeClr val="tx1"/>
                </a:solidFill>
              </a:rPr>
              <a:t> Dũng – 20220023</a:t>
            </a:r>
          </a:p>
          <a:p>
            <a:r>
              <a:rPr lang="en-US" sz="2000" b="0">
                <a:solidFill>
                  <a:schemeClr val="tx1"/>
                </a:solidFill>
              </a:rPr>
              <a:t>Đặng Quang Duy – 202224970</a:t>
            </a:r>
          </a:p>
          <a:p>
            <a:r>
              <a:rPr lang="en-US" sz="2000" b="0">
                <a:solidFill>
                  <a:schemeClr val="tx1"/>
                </a:solidFill>
              </a:rPr>
              <a:t>Nguyễn Huy Mạnh – 20225143</a:t>
            </a:r>
          </a:p>
          <a:p>
            <a:r>
              <a:rPr lang="en-US" sz="2000" b="0">
                <a:solidFill>
                  <a:schemeClr val="tx1"/>
                </a:solidFill>
              </a:rPr>
              <a:t>Ngô Hùng Phúc – 20225376</a:t>
            </a:r>
          </a:p>
          <a:p>
            <a:r>
              <a:rPr lang="en-US" sz="2000" b="0">
                <a:solidFill>
                  <a:schemeClr val="tx1"/>
                </a:solidFill>
              </a:rPr>
              <a:t>Mai Văn Quân  - 20225071</a:t>
            </a:r>
          </a:p>
          <a:p>
            <a:endParaRPr lang="en-US" sz="2400" b="0">
              <a:solidFill>
                <a:schemeClr val="tx1"/>
              </a:solidFill>
            </a:endParaRPr>
          </a:p>
          <a:p>
            <a:endParaRPr lang="en-US" sz="2400" b="0">
              <a:solidFill>
                <a:schemeClr val="tx1"/>
              </a:solidFill>
            </a:endParaRPr>
          </a:p>
          <a:p>
            <a:endParaRPr lang="en-US" sz="2400" b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F7649-983C-09AA-96ED-3A2061222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EE6546-D556-1749-BE30-AA4C0945E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CA077A-E40B-D8CB-A0C1-D13C89915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pPr lvl="0">
              <a:lnSpc>
                <a:spcPts val="4519"/>
              </a:lnSpc>
            </a:pPr>
            <a:r>
              <a:rPr lang="en-US" spc="103">
                <a:latin typeface="Lato"/>
                <a:ea typeface="Lato"/>
                <a:cs typeface="Lato"/>
                <a:sym typeface="Clear Sans Bold"/>
              </a:rPr>
              <a:t>4.3 Quản </a:t>
            </a:r>
            <a:r>
              <a:rPr lang="en-US" spc="103" err="1">
                <a:latin typeface="Lato"/>
                <a:ea typeface="Lato"/>
                <a:cs typeface="Lato"/>
                <a:sym typeface="Clear Sans Bold"/>
              </a:rPr>
              <a:t>lý</a:t>
            </a:r>
            <a:r>
              <a:rPr lang="en-US" spc="103">
                <a:latin typeface="Lato"/>
                <a:ea typeface="Lato"/>
                <a:cs typeface="Lato"/>
                <a:sym typeface="Clear Sans Bold"/>
              </a:rPr>
              <a:t> </a:t>
            </a:r>
            <a:r>
              <a:rPr lang="en-US" spc="103" err="1">
                <a:latin typeface="Lato"/>
                <a:ea typeface="Lato"/>
                <a:cs typeface="Lato"/>
                <a:sym typeface="Clear Sans Bold"/>
              </a:rPr>
              <a:t>thống</a:t>
            </a:r>
            <a:r>
              <a:rPr lang="en-US" spc="103">
                <a:latin typeface="Lato"/>
                <a:ea typeface="Lato"/>
                <a:cs typeface="Lato"/>
                <a:sym typeface="Clear Sans Bold"/>
              </a:rPr>
              <a:t> </a:t>
            </a:r>
            <a:r>
              <a:rPr lang="en-US" spc="103" err="1">
                <a:latin typeface="Lato"/>
                <a:ea typeface="Lato"/>
                <a:cs typeface="Lato"/>
                <a:sym typeface="Clear Sans Bold"/>
              </a:rPr>
              <a:t>báo</a:t>
            </a:r>
            <a:endParaRPr lang="en-US" spc="103">
              <a:latin typeface="Lato"/>
              <a:ea typeface="Lato"/>
              <a:cs typeface="Lato"/>
              <a:sym typeface="Clear Sans Bold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3C2034E1-8A52-386A-439E-FC004E315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369" y="981441"/>
            <a:ext cx="4195262" cy="595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663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B532E-36AE-830C-83AA-8984F2807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C71937-B8EC-8799-2FEC-5525ED603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3053EE-28B3-555C-39C6-83581DE31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pPr lvl="0">
              <a:lnSpc>
                <a:spcPts val="4519"/>
              </a:lnSpc>
            </a:pPr>
            <a:r>
              <a:rPr lang="en-US" spc="103">
                <a:latin typeface="Lato"/>
                <a:ea typeface="Lato"/>
                <a:cs typeface="Lato"/>
                <a:sym typeface="Clear Sans Bold"/>
              </a:rPr>
              <a:t>4.4 </a:t>
            </a:r>
            <a:r>
              <a:rPr lang="en-US" spc="103" err="1">
                <a:latin typeface="Lato"/>
                <a:ea typeface="Lato"/>
                <a:cs typeface="Lato"/>
                <a:sym typeface="Clear Sans Bold"/>
              </a:rPr>
              <a:t>Xử</a:t>
            </a:r>
            <a:r>
              <a:rPr lang="en-US" spc="103">
                <a:latin typeface="Lato"/>
                <a:ea typeface="Lato"/>
                <a:cs typeface="Lato"/>
                <a:sym typeface="Clear Sans Bold"/>
              </a:rPr>
              <a:t> </a:t>
            </a:r>
            <a:r>
              <a:rPr lang="en-US" spc="103" err="1">
                <a:latin typeface="Lato"/>
                <a:ea typeface="Lato"/>
                <a:cs typeface="Lato"/>
                <a:sym typeface="Clear Sans Bold"/>
              </a:rPr>
              <a:t>lý</a:t>
            </a:r>
            <a:r>
              <a:rPr lang="en-US" spc="103">
                <a:latin typeface="Lato"/>
                <a:ea typeface="Lato"/>
                <a:cs typeface="Lato"/>
                <a:sym typeface="Clear Sans Bold"/>
              </a:rPr>
              <a:t> </a:t>
            </a:r>
            <a:r>
              <a:rPr lang="en-US" spc="103" err="1">
                <a:latin typeface="Lato"/>
                <a:ea typeface="Lato"/>
                <a:cs typeface="Lato"/>
                <a:sym typeface="Clear Sans Bold"/>
              </a:rPr>
              <a:t>yêu</a:t>
            </a:r>
            <a:r>
              <a:rPr lang="en-US" spc="103">
                <a:latin typeface="Lato"/>
                <a:ea typeface="Lato"/>
                <a:cs typeface="Lato"/>
                <a:sym typeface="Clear Sans Bold"/>
              </a:rPr>
              <a:t> </a:t>
            </a:r>
            <a:r>
              <a:rPr lang="en-US" spc="103" err="1">
                <a:latin typeface="Lato"/>
                <a:ea typeface="Lato"/>
                <a:cs typeface="Lato"/>
                <a:sym typeface="Clear Sans Bold"/>
              </a:rPr>
              <a:t>cầu</a:t>
            </a:r>
            <a:endParaRPr lang="en-US" spc="103">
              <a:latin typeface="Lato"/>
              <a:ea typeface="Lato"/>
              <a:cs typeface="Lato"/>
              <a:sym typeface="Clear Sans Bold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EDB2B71B-BAF2-F441-7279-A00533D60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329" y="960243"/>
            <a:ext cx="6057341" cy="579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348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C2D39-C64A-5426-2790-2B5F9F4BF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9D6B6-00A0-211A-CE57-31B00108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Sequence Diagram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1EB69-2DCC-28B4-22FE-6D9C9B3B13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Quản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sách</a:t>
            </a:r>
            <a:endParaRPr lang="en-US"/>
          </a:p>
          <a:p>
            <a:r>
              <a:rPr lang="en-US" err="1"/>
              <a:t>Mượn</a:t>
            </a:r>
            <a:r>
              <a:rPr lang="en-US"/>
              <a:t> </a:t>
            </a:r>
            <a:r>
              <a:rPr lang="en-US" err="1"/>
              <a:t>sách</a:t>
            </a:r>
            <a:endParaRPr lang="en-US"/>
          </a:p>
          <a:p>
            <a:r>
              <a:rPr lang="en-US"/>
              <a:t>Quản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</a:t>
            </a:r>
            <a:r>
              <a:rPr lang="en-US" err="1"/>
              <a:t>báo</a:t>
            </a:r>
            <a:endParaRPr lang="en-US"/>
          </a:p>
          <a:p>
            <a:r>
              <a:rPr lang="en-US" err="1"/>
              <a:t>Xử</a:t>
            </a:r>
            <a:r>
              <a:rPr lang="en-US"/>
              <a:t>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8337B-CA3C-59A7-01B8-93104FE1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56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A96B7-09BB-7499-A673-ECCED6D7F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A0D-4F3D-61A3-279F-404EC8277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37770D-1A24-5BE6-92AF-2AFC36FC3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ts val="4519"/>
              </a:lnSpc>
            </a:pPr>
            <a:r>
              <a:rPr lang="en-US" spc="103">
                <a:sym typeface="Clear Sans Bold"/>
              </a:rPr>
              <a:t>5.1 Quản </a:t>
            </a:r>
            <a:r>
              <a:rPr lang="en-US" spc="103" err="1">
                <a:sym typeface="Clear Sans Bold"/>
              </a:rPr>
              <a:t>lý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sách</a:t>
            </a:r>
            <a:r>
              <a:rPr lang="en-US" spc="103">
                <a:sym typeface="Clear Sans Bold"/>
              </a:rPr>
              <a:t> – </a:t>
            </a:r>
            <a:r>
              <a:rPr lang="en-US" spc="103" err="1">
                <a:sym typeface="Clear Sans Bold"/>
              </a:rPr>
              <a:t>Thêm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sách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mới</a:t>
            </a:r>
            <a:endParaRPr lang="en-US" spc="103">
              <a:sym typeface="Clear Sans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CC6595-8575-80BF-6232-E5C514FFE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8" y="776288"/>
            <a:ext cx="84677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63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45ECF-74A1-FD00-BA39-63B0E8ED6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A140DB-8F05-9CDF-C89E-8D83269CD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6B0822-1C8F-8E13-AC8A-5856FE06B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ts val="4519"/>
              </a:lnSpc>
            </a:pPr>
            <a:r>
              <a:rPr lang="en-US" spc="103">
                <a:sym typeface="Clear Sans Bold"/>
              </a:rPr>
              <a:t>5.1 Quản </a:t>
            </a:r>
            <a:r>
              <a:rPr lang="en-US" spc="103" err="1">
                <a:sym typeface="Clear Sans Bold"/>
              </a:rPr>
              <a:t>lý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sách</a:t>
            </a:r>
            <a:r>
              <a:rPr lang="en-US" spc="103">
                <a:sym typeface="Clear Sans Bold"/>
              </a:rPr>
              <a:t> – </a:t>
            </a:r>
            <a:r>
              <a:rPr lang="en-US" spc="103" err="1">
                <a:sym typeface="Clear Sans Bold"/>
              </a:rPr>
              <a:t>Tìm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kiếm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sách</a:t>
            </a:r>
            <a:endParaRPr lang="en-US" spc="103">
              <a:sym typeface="Clear Sans Bold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B966C45-A16A-D1F5-28F6-C9D3F717B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216" y="733646"/>
            <a:ext cx="4665567" cy="612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366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948AA-D1CF-6228-8D04-EF3D02669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4B08AF-9F29-69C1-63E2-CF90418FE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2E1AFF-C744-735F-2E1E-A4925B9E2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ts val="4519"/>
              </a:lnSpc>
            </a:pPr>
            <a:r>
              <a:rPr lang="en-US" spc="103">
                <a:sym typeface="Clear Sans Bold"/>
              </a:rPr>
              <a:t>5.1 Quản </a:t>
            </a:r>
            <a:r>
              <a:rPr lang="en-US" spc="103" err="1">
                <a:sym typeface="Clear Sans Bold"/>
              </a:rPr>
              <a:t>lý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sách</a:t>
            </a:r>
            <a:r>
              <a:rPr lang="en-US" spc="103">
                <a:sym typeface="Clear Sans Bold"/>
              </a:rPr>
              <a:t> – Xem </a:t>
            </a:r>
            <a:r>
              <a:rPr lang="en-US" spc="103" err="1">
                <a:sym typeface="Clear Sans Bold"/>
              </a:rPr>
              <a:t>danh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sách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hiện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có</a:t>
            </a:r>
            <a:endParaRPr lang="en-US" spc="103">
              <a:sym typeface="Clear Sans Bold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D19205-0450-BF6A-4CD4-A99FA172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990600"/>
            <a:ext cx="630555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649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8E6B0-E5F0-66A3-BD88-7BD640CAB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0AFD68-C2BB-EBA3-13AF-C107A24CD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16F197-C5BE-1BE1-A20F-B071E8270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ts val="4519"/>
              </a:lnSpc>
            </a:pPr>
            <a:r>
              <a:rPr lang="en-US" spc="103">
                <a:sym typeface="Clear Sans Bold"/>
              </a:rPr>
              <a:t>5.2 </a:t>
            </a:r>
            <a:r>
              <a:rPr lang="en-US" spc="103" err="1">
                <a:sym typeface="Clear Sans Bold"/>
              </a:rPr>
              <a:t>Mượn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sách</a:t>
            </a:r>
            <a:r>
              <a:rPr lang="en-US" spc="103">
                <a:sym typeface="Clear Sans Bold"/>
              </a:rPr>
              <a:t> – </a:t>
            </a:r>
            <a:r>
              <a:rPr lang="en-US" spc="103" err="1">
                <a:sym typeface="Clear Sans Bold"/>
              </a:rPr>
              <a:t>Bắt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đầu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mượn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sách</a:t>
            </a:r>
            <a:endParaRPr lang="en-US" spc="103">
              <a:sym typeface="Clear Sans Bold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3F31E39-AD2E-30C0-351C-4BFC14CCF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866222"/>
            <a:ext cx="828675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096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24C8C-E643-2297-95FA-B96ADF22A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0D1C1-F175-7A4E-A29A-6F415B7D5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E0302A-55EC-A087-F98E-CC0F9F6A0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ts val="4519"/>
              </a:lnSpc>
            </a:pPr>
            <a:r>
              <a:rPr lang="en-US" spc="103">
                <a:sym typeface="Clear Sans Bold"/>
              </a:rPr>
              <a:t>5.2 </a:t>
            </a:r>
            <a:r>
              <a:rPr lang="en-US" spc="103" err="1">
                <a:sym typeface="Clear Sans Bold"/>
              </a:rPr>
              <a:t>Mượn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sách</a:t>
            </a:r>
            <a:r>
              <a:rPr lang="en-US" spc="103">
                <a:sym typeface="Clear Sans Bold"/>
              </a:rPr>
              <a:t> – </a:t>
            </a:r>
            <a:r>
              <a:rPr lang="en-US" spc="103" err="1">
                <a:sym typeface="Clear Sans Bold"/>
              </a:rPr>
              <a:t>Chọn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phương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thức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nhận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sách</a:t>
            </a:r>
            <a:endParaRPr lang="en-US" spc="103">
              <a:sym typeface="Clear Sans Bold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DEC5011-827A-86EC-D4CE-68D7BCEBD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85" y="785541"/>
            <a:ext cx="7829630" cy="578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783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5AD59-A02C-C24E-3F1F-981E1EB71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9EBBB2-AFC5-9018-8650-7884DDAB7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CA28EF-A7B6-3D83-B4F4-D12D3FA0E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ts val="4519"/>
              </a:lnSpc>
            </a:pPr>
            <a:r>
              <a:rPr lang="en-US" spc="103">
                <a:sym typeface="Clear Sans Bold"/>
              </a:rPr>
              <a:t>5.2 </a:t>
            </a:r>
            <a:r>
              <a:rPr lang="en-US" spc="103" err="1">
                <a:sym typeface="Clear Sans Bold"/>
              </a:rPr>
              <a:t>Mượn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sách</a:t>
            </a:r>
            <a:r>
              <a:rPr lang="en-US" spc="103">
                <a:sym typeface="Clear Sans Bold"/>
              </a:rPr>
              <a:t> – Gia </a:t>
            </a:r>
            <a:r>
              <a:rPr lang="en-US" spc="103" err="1">
                <a:sym typeface="Clear Sans Bold"/>
              </a:rPr>
              <a:t>hạn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sách</a:t>
            </a:r>
            <a:endParaRPr lang="en-US" spc="103">
              <a:sym typeface="Clear Sans Bold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D9B67EC-0F6F-D50D-6BFF-8DE0C1667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55" y="788014"/>
            <a:ext cx="6722690" cy="578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418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7CE68-BF8B-BCBD-FA7F-1DC2B05F7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6B0F-2529-0610-ACB8-AAFF1F9FE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3B2EC2-D6CD-3867-C0F9-B8062D38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ts val="4519"/>
              </a:lnSpc>
            </a:pPr>
            <a:r>
              <a:rPr lang="en-US" spc="103">
                <a:sym typeface="Clear Sans Bold"/>
              </a:rPr>
              <a:t>5.2 </a:t>
            </a:r>
            <a:r>
              <a:rPr lang="en-US" spc="103" err="1">
                <a:sym typeface="Clear Sans Bold"/>
              </a:rPr>
              <a:t>Mượn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sách</a:t>
            </a:r>
            <a:r>
              <a:rPr lang="en-US" spc="103">
                <a:sym typeface="Clear Sans Bold"/>
              </a:rPr>
              <a:t> – </a:t>
            </a:r>
            <a:r>
              <a:rPr lang="en-US" spc="103" err="1">
                <a:sym typeface="Clear Sans Bold"/>
              </a:rPr>
              <a:t>Hủy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yêu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cầu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mượn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sách</a:t>
            </a:r>
            <a:endParaRPr lang="en-US" spc="103">
              <a:sym typeface="Clear Sans Bold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57AF698-8A4C-389E-D643-9004B37E7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97" y="1037782"/>
            <a:ext cx="7755005" cy="478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663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tả</a:t>
            </a:r>
            <a:r>
              <a:rPr lang="en-US"/>
              <a:t> </a:t>
            </a:r>
            <a:r>
              <a:rPr lang="en-US" err="1"/>
              <a:t>bài</a:t>
            </a:r>
            <a:r>
              <a:rPr lang="en-US"/>
              <a:t> </a:t>
            </a:r>
            <a:r>
              <a:rPr lang="en-US" err="1"/>
              <a:t>toán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 err="1"/>
              <a:t>Usecase</a:t>
            </a:r>
            <a:r>
              <a:rPr lang="en-US"/>
              <a:t> Diagram 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Activity Diagram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Class Diagram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Sequence Diagram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State Machine Diagram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Database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1352A-6984-1A41-1025-3C2E3BEB3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0BD1CA-BDB0-96E8-75F8-37F68DA76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B7F4F0-A234-07AF-068E-8B7151F6D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6" y="78613"/>
            <a:ext cx="8673846" cy="451739"/>
          </a:xfrm>
        </p:spPr>
        <p:txBody>
          <a:bodyPr/>
          <a:lstStyle/>
          <a:p>
            <a:pPr lvl="0">
              <a:lnSpc>
                <a:spcPts val="4519"/>
              </a:lnSpc>
            </a:pPr>
            <a:r>
              <a:rPr lang="en-US" spc="103">
                <a:sym typeface="Clear Sans Bold"/>
              </a:rPr>
              <a:t>5.3 Quản </a:t>
            </a:r>
            <a:r>
              <a:rPr lang="en-US" spc="103" err="1">
                <a:sym typeface="Clear Sans Bold"/>
              </a:rPr>
              <a:t>lý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thông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báo</a:t>
            </a:r>
            <a:r>
              <a:rPr lang="en-US" spc="103">
                <a:sym typeface="Clear Sans Bold"/>
              </a:rPr>
              <a:t> – </a:t>
            </a:r>
            <a:r>
              <a:rPr lang="en-US" spc="103" err="1">
                <a:sym typeface="Clear Sans Bold"/>
              </a:rPr>
              <a:t>Tạo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thông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báo</a:t>
            </a:r>
            <a:r>
              <a:rPr lang="en-US" spc="103">
                <a:sym typeface="Clear Sans Bold"/>
              </a:rPr>
              <a:t> 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8D26045-D3EB-CD5A-8B25-D2942F913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1" y="969137"/>
            <a:ext cx="5972175" cy="581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998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9A7A9-05F2-A707-9F44-A6F10CEA5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6EE07-2F86-C802-1755-4AE2DBF66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116DB4-FE90-D2D1-0559-23C1059A5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6" y="78613"/>
            <a:ext cx="8673846" cy="451739"/>
          </a:xfrm>
        </p:spPr>
        <p:txBody>
          <a:bodyPr/>
          <a:lstStyle/>
          <a:p>
            <a:pPr lvl="0">
              <a:lnSpc>
                <a:spcPts val="4519"/>
              </a:lnSpc>
            </a:pPr>
            <a:r>
              <a:rPr lang="en-US" spc="103">
                <a:sym typeface="Clear Sans Bold"/>
              </a:rPr>
              <a:t>5.3 Quản </a:t>
            </a:r>
            <a:r>
              <a:rPr lang="en-US" spc="103" err="1">
                <a:sym typeface="Clear Sans Bold"/>
              </a:rPr>
              <a:t>lý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thông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báo</a:t>
            </a:r>
            <a:r>
              <a:rPr lang="en-US" spc="103">
                <a:sym typeface="Clear Sans Bold"/>
              </a:rPr>
              <a:t> – </a:t>
            </a:r>
            <a:r>
              <a:rPr lang="en-US" spc="103" err="1">
                <a:sym typeface="Clear Sans Bold"/>
              </a:rPr>
              <a:t>Chỉnh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sửa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thông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báo</a:t>
            </a:r>
            <a:r>
              <a:rPr lang="en-US" spc="103">
                <a:sym typeface="Clear Sans Bold"/>
              </a:rPr>
              <a:t> 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3681117-28C6-FFF4-2813-A9ACD6360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3" y="918387"/>
            <a:ext cx="7028453" cy="55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242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8989D-140B-2A0C-9A61-1095E5731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F0EA0A-6247-9D30-2462-7BBCFAC99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64A4F6-F912-41CA-7D57-A167F586F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6" y="78613"/>
            <a:ext cx="8673846" cy="451739"/>
          </a:xfrm>
        </p:spPr>
        <p:txBody>
          <a:bodyPr/>
          <a:lstStyle/>
          <a:p>
            <a:pPr lvl="0">
              <a:lnSpc>
                <a:spcPts val="4519"/>
              </a:lnSpc>
            </a:pPr>
            <a:r>
              <a:rPr lang="en-US" spc="103">
                <a:sym typeface="Clear Sans Bold"/>
              </a:rPr>
              <a:t>5.3 Quản lý thông báo – Xóa thông báo 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4A407CD-824E-4812-D704-2DF09D86A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1" y="925388"/>
            <a:ext cx="6238875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048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7EA71-E661-E9F3-65CD-36094F53A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F22582-9F66-C645-B10B-704E610C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C14DD1-8A12-F67C-710D-B58654F8F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6" y="78613"/>
            <a:ext cx="8983352" cy="451739"/>
          </a:xfrm>
        </p:spPr>
        <p:txBody>
          <a:bodyPr/>
          <a:lstStyle/>
          <a:p>
            <a:pPr lvl="0">
              <a:lnSpc>
                <a:spcPts val="4519"/>
              </a:lnSpc>
            </a:pPr>
            <a:r>
              <a:rPr lang="en-US" spc="103">
                <a:sym typeface="Clear Sans Bold"/>
              </a:rPr>
              <a:t>5.3 Quản </a:t>
            </a:r>
            <a:r>
              <a:rPr lang="en-US" spc="103" err="1">
                <a:sym typeface="Clear Sans Bold"/>
              </a:rPr>
              <a:t>lý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thông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báo</a:t>
            </a:r>
            <a:r>
              <a:rPr lang="en-US" spc="103">
                <a:sym typeface="Clear Sans Bold"/>
              </a:rPr>
              <a:t> – Xem </a:t>
            </a:r>
            <a:r>
              <a:rPr lang="en-US" spc="103" err="1">
                <a:sym typeface="Clear Sans Bold"/>
              </a:rPr>
              <a:t>danh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sách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thông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báo</a:t>
            </a:r>
            <a:endParaRPr lang="en-US" spc="103">
              <a:sym typeface="Clear Sans Bold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FFECB3C-F5BC-83EB-A7B3-67273EFB0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219" y="1235592"/>
            <a:ext cx="6715562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560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D3293-CEFD-E66F-135F-D44F12814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B811BA-0074-7D22-50F9-0D0A62D2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6533CF-31CB-B8E3-F8F1-80217D460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6" y="78613"/>
            <a:ext cx="8673846" cy="451739"/>
          </a:xfrm>
        </p:spPr>
        <p:txBody>
          <a:bodyPr/>
          <a:lstStyle/>
          <a:p>
            <a:pPr lvl="0">
              <a:lnSpc>
                <a:spcPts val="4519"/>
              </a:lnSpc>
            </a:pPr>
            <a:r>
              <a:rPr lang="en-US" spc="103">
                <a:sym typeface="Clear Sans Bold"/>
              </a:rPr>
              <a:t>5.3 Quản </a:t>
            </a:r>
            <a:r>
              <a:rPr lang="en-US" spc="103" err="1">
                <a:sym typeface="Clear Sans Bold"/>
              </a:rPr>
              <a:t>lý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thông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báo</a:t>
            </a:r>
            <a:r>
              <a:rPr lang="en-US" spc="103">
                <a:sym typeface="Clear Sans Bold"/>
              </a:rPr>
              <a:t> – </a:t>
            </a:r>
            <a:r>
              <a:rPr lang="en-US" spc="103" err="1">
                <a:sym typeface="Clear Sans Bold"/>
              </a:rPr>
              <a:t>Lọc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thông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báo</a:t>
            </a:r>
            <a:r>
              <a:rPr lang="en-US" spc="103">
                <a:sym typeface="Clear Sans Bold"/>
              </a:rPr>
              <a:t>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133D462-3B01-4A7C-5FBF-F1E326ABD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49" y="1324307"/>
            <a:ext cx="7450302" cy="466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997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63F67EF9-E49D-0D63-F33D-7AEF929C7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9283E4D3-FB0B-DA43-5673-08ACA4BAA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49" y="177000"/>
            <a:ext cx="8673846" cy="451739"/>
          </a:xfrm>
        </p:spPr>
        <p:txBody>
          <a:bodyPr/>
          <a:lstStyle/>
          <a:p>
            <a:r>
              <a:rPr lang="en-US" spc="103">
                <a:sym typeface="Clear Sans Bold"/>
              </a:rPr>
              <a:t>5.3 Quản </a:t>
            </a:r>
            <a:r>
              <a:rPr lang="en-US" spc="103" err="1">
                <a:sym typeface="Clear Sans Bold"/>
              </a:rPr>
              <a:t>lý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thông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báo</a:t>
            </a:r>
            <a:r>
              <a:rPr lang="en-US" spc="103">
                <a:sym typeface="Clear Sans Bold"/>
              </a:rPr>
              <a:t> – </a:t>
            </a:r>
            <a:r>
              <a:rPr lang="en-US" spc="103" err="1">
                <a:sym typeface="Clear Sans Bold"/>
              </a:rPr>
              <a:t>Xóa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thông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báo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hiển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thị</a:t>
            </a:r>
            <a:endParaRPr lang="vi-VN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E5FC8B64-C67C-3E87-528F-5D44B70DC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062" y="971605"/>
            <a:ext cx="6658021" cy="491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123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D48CD-0F38-F2DF-E834-5FF9CD4F0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2883B2-B489-50B4-D004-399981F2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319E1-E024-7BBC-A298-7FD6FC8FD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ts val="4519"/>
              </a:lnSpc>
            </a:pPr>
            <a:r>
              <a:rPr lang="en-US" spc="103">
                <a:sym typeface="Clear Sans Bold"/>
              </a:rPr>
              <a:t>5.4 </a:t>
            </a:r>
            <a:r>
              <a:rPr lang="en-US" spc="103" err="1">
                <a:sym typeface="Clear Sans Bold"/>
              </a:rPr>
              <a:t>Xử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lý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yêu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cầu</a:t>
            </a:r>
            <a:r>
              <a:rPr lang="en-US" spc="103">
                <a:sym typeface="Clear Sans Bold"/>
              </a:rPr>
              <a:t> – </a:t>
            </a:r>
            <a:r>
              <a:rPr lang="en-US" spc="103" err="1">
                <a:sym typeface="Clear Sans Bold"/>
              </a:rPr>
              <a:t>Gửi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và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Tiếp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nhận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yêu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cầu</a:t>
            </a:r>
            <a:endParaRPr lang="en-US" spc="103">
              <a:sym typeface="Clear Sans Bold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55840A1-9C3E-EA7F-BB7A-5F43971A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232" y="855576"/>
            <a:ext cx="6411535" cy="59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397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685C7-3D5C-8C94-F674-85C9FED14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049AAB-77C6-3DC9-75D9-646DBC454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EC53EF-CCCE-3AEE-5FEC-83C89BB3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ts val="4519"/>
              </a:lnSpc>
            </a:pPr>
            <a:r>
              <a:rPr lang="en-US" spc="103">
                <a:sym typeface="Clear Sans Bold"/>
              </a:rPr>
              <a:t>5.4 </a:t>
            </a:r>
            <a:r>
              <a:rPr lang="en-US" spc="103" err="1">
                <a:sym typeface="Clear Sans Bold"/>
              </a:rPr>
              <a:t>Xử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lý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yêu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cầu</a:t>
            </a:r>
            <a:r>
              <a:rPr lang="en-US" spc="103">
                <a:sym typeface="Clear Sans Bold"/>
              </a:rPr>
              <a:t> – </a:t>
            </a:r>
            <a:r>
              <a:rPr lang="en-US" spc="103" err="1">
                <a:sym typeface="Clear Sans Bold"/>
              </a:rPr>
              <a:t>Phân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loại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yêu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cầu</a:t>
            </a:r>
            <a:endParaRPr lang="en-US" spc="103">
              <a:sym typeface="Clear Sans Bold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A22A91E2-DC03-35E2-5D2B-B21A97117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093" y="1113281"/>
            <a:ext cx="6119813" cy="516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795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E0CA5-23C1-F708-B385-B4E5725E9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8A38F3-2A0E-FDD2-AC7B-90937CE0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0905F3-331D-3127-CFE9-CA186F9C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ts val="4519"/>
              </a:lnSpc>
            </a:pPr>
            <a:r>
              <a:rPr lang="en-US" spc="103">
                <a:sym typeface="Clear Sans Bold"/>
              </a:rPr>
              <a:t>5.4 </a:t>
            </a:r>
            <a:r>
              <a:rPr lang="en-US" spc="103" err="1">
                <a:sym typeface="Clear Sans Bold"/>
              </a:rPr>
              <a:t>Xử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lý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yêu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cầu</a:t>
            </a:r>
            <a:r>
              <a:rPr lang="en-US" spc="103">
                <a:sym typeface="Clear Sans Bold"/>
              </a:rPr>
              <a:t> – </a:t>
            </a:r>
            <a:r>
              <a:rPr lang="en-US" spc="103" err="1">
                <a:sym typeface="Clear Sans Bold"/>
              </a:rPr>
              <a:t>Xử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lý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yêu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cầu</a:t>
            </a:r>
            <a:endParaRPr lang="en-US" spc="103">
              <a:sym typeface="Clear Sans Bold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F179FB0A-66FF-6266-C79B-C4E4B22A4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011" y="808074"/>
            <a:ext cx="4325977" cy="604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695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BEC16-88D0-7092-1A3C-2B6C35C1C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8AA920-55D4-F1DE-2C3D-3C48A948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5A99A6-C4D9-A328-863A-F74C26CD5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ts val="4519"/>
              </a:lnSpc>
            </a:pPr>
            <a:r>
              <a:rPr lang="en-US" spc="103">
                <a:sym typeface="Clear Sans Bold"/>
              </a:rPr>
              <a:t>5.4 </a:t>
            </a:r>
            <a:r>
              <a:rPr lang="en-US" spc="103" err="1">
                <a:sym typeface="Clear Sans Bold"/>
              </a:rPr>
              <a:t>Xử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lý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yêu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cầu</a:t>
            </a:r>
            <a:r>
              <a:rPr lang="en-US" spc="103">
                <a:sym typeface="Clear Sans Bold"/>
              </a:rPr>
              <a:t> – </a:t>
            </a:r>
            <a:r>
              <a:rPr lang="en-US" spc="103" err="1">
                <a:sym typeface="Clear Sans Bold"/>
              </a:rPr>
              <a:t>Phản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hồi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kết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quả</a:t>
            </a:r>
            <a:endParaRPr lang="en-US" spc="103">
              <a:sym typeface="Clear Sans Bold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88D17B1-038A-0F51-57DA-F65823FE5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72" y="888494"/>
            <a:ext cx="6476256" cy="508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83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MÔ TẢ BÀI TOÁN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4D001-49CF-72FB-42A3-478C8652F31F}"/>
              </a:ext>
            </a:extLst>
          </p:cNvPr>
          <p:cNvSpPr txBox="1"/>
          <p:nvPr/>
        </p:nvSpPr>
        <p:spPr>
          <a:xfrm>
            <a:off x="235077" y="1090246"/>
            <a:ext cx="8381385" cy="50701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GB" sz="2800" b="1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Mục</a:t>
            </a:r>
            <a:r>
              <a:rPr lang="en-GB" sz="28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b="1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tiêu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xây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dựng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hệ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thống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thư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viện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hiện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đại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đáp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ứng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nhu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cầu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ngày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càng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cao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người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dùng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thời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đại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GB" sz="2800" b="1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Đối</a:t>
            </a:r>
            <a:r>
              <a:rPr lang="en-GB" sz="28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b="1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tượng</a:t>
            </a:r>
            <a:r>
              <a:rPr lang="en-GB" sz="28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b="1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GB" sz="28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b="1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Học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sinh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sinh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viên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giáo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viên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,…</a:t>
            </a:r>
          </a:p>
          <a:p>
            <a:pPr>
              <a:lnSpc>
                <a:spcPct val="130000"/>
              </a:lnSpc>
            </a:pPr>
            <a:r>
              <a:rPr lang="en-GB" sz="2800" b="1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Chức</a:t>
            </a:r>
            <a:r>
              <a:rPr lang="en-GB" sz="28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b="1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năng</a:t>
            </a:r>
            <a:r>
              <a:rPr lang="en-GB" sz="28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b="1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chính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Đăng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nhập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Đăng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kí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tài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khoản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nhân</a:t>
            </a:r>
            <a:endParaRPr lang="en-GB" sz="28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Tạo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yêu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cầu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mượn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sách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hạn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sách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,…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Nhắc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nhở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sự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kiện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qua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quản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r>
              <a:rPr lang="en-GB" sz="2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8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báo</a:t>
            </a:r>
            <a:endParaRPr lang="en-GB" sz="28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30000"/>
              </a:lnSpc>
            </a:pPr>
            <a:endParaRPr lang="en-GB" sz="28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7094C-16CF-7B5B-1C13-5C83669A6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F2303-10AE-C785-D92B-B10D1CFA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6. State Machine Diagram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980D-1781-2F07-7C77-137448B790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err="1"/>
              <a:t>Xử</a:t>
            </a:r>
            <a:r>
              <a:rPr lang="en-US"/>
              <a:t>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endParaRPr lang="en-US"/>
          </a:p>
          <a:p>
            <a:r>
              <a:rPr lang="en-US" err="1"/>
              <a:t>Mượn</a:t>
            </a:r>
            <a:r>
              <a:rPr lang="en-US"/>
              <a:t> </a:t>
            </a:r>
            <a:r>
              <a:rPr lang="en-US" err="1"/>
              <a:t>sách</a:t>
            </a:r>
            <a:endParaRPr lang="en-US"/>
          </a:p>
          <a:p>
            <a:r>
              <a:rPr lang="en-US"/>
              <a:t>Quản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sách</a:t>
            </a:r>
            <a:endParaRPr lang="en-US"/>
          </a:p>
          <a:p>
            <a:r>
              <a:rPr lang="en-US"/>
              <a:t>Quản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</a:t>
            </a:r>
            <a:r>
              <a:rPr lang="en-US" err="1"/>
              <a:t>báo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F5AA6-B7FB-A107-634B-AD13EAA10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65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14934-A003-A13B-0ADE-849E3EF4D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8EB8CE-AE1F-F756-90AA-F8FEAE269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69D7DC-0D3D-65CA-FBB9-8D5D3B01C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ts val="4519"/>
              </a:lnSpc>
            </a:pPr>
            <a:r>
              <a:rPr lang="en-US" spc="103">
                <a:sym typeface="Clear Sans Bold"/>
              </a:rPr>
              <a:t>6.1 </a:t>
            </a:r>
            <a:r>
              <a:rPr lang="en-US" spc="103" err="1">
                <a:sym typeface="Clear Sans Bold"/>
              </a:rPr>
              <a:t>Xử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lý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yêu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cầu</a:t>
            </a:r>
            <a:endParaRPr lang="en-US" spc="103">
              <a:sym typeface="Clear Sans Bold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8B39821-E3CB-E250-C7B4-9417CDEFB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384" y="887254"/>
            <a:ext cx="5541606" cy="589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432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61623-9ACB-7C36-D882-BDA1FA6DB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AA5100-F8BA-BCF7-BE9F-76005544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040A4-DA5F-2FF9-6ED1-9E6A974B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17" y="60004"/>
            <a:ext cx="8673846" cy="451739"/>
          </a:xfrm>
        </p:spPr>
        <p:txBody>
          <a:bodyPr/>
          <a:lstStyle/>
          <a:p>
            <a:pPr lvl="0">
              <a:lnSpc>
                <a:spcPts val="4519"/>
              </a:lnSpc>
            </a:pPr>
            <a:r>
              <a:rPr lang="en-US" spc="103">
                <a:sym typeface="Clear Sans Bold"/>
              </a:rPr>
              <a:t>6.2 </a:t>
            </a:r>
            <a:r>
              <a:rPr lang="en-US" spc="103" err="1">
                <a:sym typeface="Clear Sans Bold"/>
              </a:rPr>
              <a:t>Mượn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sách</a:t>
            </a:r>
            <a:endParaRPr lang="en-US" spc="103">
              <a:sym typeface="Clear Sans Bold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CF274E20-19C8-B2DE-F055-BF06677E7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557" y="800541"/>
            <a:ext cx="6067166" cy="595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804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61684-9DC3-457C-E6E7-4CCBA398C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5ACEF6-5094-A0ED-0B2B-0EB7F8C94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26D528-B2DC-15F8-7B41-FEBDE4DB8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ts val="4519"/>
              </a:lnSpc>
            </a:pPr>
            <a:r>
              <a:rPr lang="en-US" spc="103">
                <a:sym typeface="Clear Sans Bold"/>
              </a:rPr>
              <a:t>6.3 Quản </a:t>
            </a:r>
            <a:r>
              <a:rPr lang="en-US" spc="103" err="1">
                <a:sym typeface="Clear Sans Bold"/>
              </a:rPr>
              <a:t>lý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sách</a:t>
            </a:r>
            <a:endParaRPr lang="en-US" spc="103">
              <a:sym typeface="Clear Sans Bold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0255F6F0-74D2-689F-569C-C89B93531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154" y="1280391"/>
            <a:ext cx="6455691" cy="496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7659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A28E7-0A97-E557-0C76-C50B65CC3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F322B2-DF20-3345-9BE3-B1594E693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6DB5C0-03F9-0AB0-AA5F-F97D8A4FB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ts val="4519"/>
              </a:lnSpc>
            </a:pPr>
            <a:r>
              <a:rPr lang="en-US" spc="103">
                <a:sym typeface="Clear Sans Bold"/>
              </a:rPr>
              <a:t>6.4 Quản </a:t>
            </a:r>
            <a:r>
              <a:rPr lang="en-US" spc="103" err="1">
                <a:sym typeface="Clear Sans Bold"/>
              </a:rPr>
              <a:t>lý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thông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báo</a:t>
            </a:r>
            <a:endParaRPr lang="en-US" spc="103">
              <a:sym typeface="Clear Sans 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81DC91-2F10-C866-4F59-78E247DEF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163" y="770955"/>
            <a:ext cx="4983674" cy="598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7706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7094C-16CF-7B5B-1C13-5C83669A6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F2303-10AE-C785-D92B-B10D1CFAC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156" y="214284"/>
            <a:ext cx="5397627" cy="451739"/>
          </a:xfrm>
        </p:spPr>
        <p:txBody>
          <a:bodyPr/>
          <a:lstStyle/>
          <a:p>
            <a:r>
              <a:rPr lang="en-US"/>
              <a:t>7.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980D-1781-2F07-7C77-137448B790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Database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F5AA6-B7FB-A107-634B-AD13EAA10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09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4E578-1EE2-BE67-9689-E0ED21855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F56724-A6E0-D34C-AC0D-9081BCA65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700CAE-A29D-FEFB-5B59-6F8916D3C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51" y="78613"/>
            <a:ext cx="8673846" cy="451739"/>
          </a:xfrm>
        </p:spPr>
        <p:txBody>
          <a:bodyPr/>
          <a:lstStyle/>
          <a:p>
            <a:pPr lvl="0">
              <a:lnSpc>
                <a:spcPts val="4519"/>
              </a:lnSpc>
            </a:pPr>
            <a:r>
              <a:rPr lang="en-US" spc="103">
                <a:sym typeface="Clear Sans Bold"/>
              </a:rPr>
              <a:t>7. Database diagram</a:t>
            </a:r>
          </a:p>
        </p:txBody>
      </p:sp>
      <p:pic>
        <p:nvPicPr>
          <p:cNvPr id="4" name="Picture 3" descr="database.png">
            <a:extLst>
              <a:ext uri="{FF2B5EF4-FFF2-40B4-BE49-F238E27FC236}">
                <a16:creationId xmlns:a16="http://schemas.microsoft.com/office/drawing/2014/main" id="{3511AE1A-BA61-9CF7-91A8-B45EFBC71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26" y="858618"/>
            <a:ext cx="8173548" cy="556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6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7094C-16CF-7B5B-1C13-5C83669A6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F2303-10AE-C785-D92B-B10D1CFA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</a:t>
            </a:r>
            <a:r>
              <a:rPr lang="en-US" err="1"/>
              <a:t>Usecase</a:t>
            </a:r>
            <a:r>
              <a:rPr lang="en-US"/>
              <a:t> Diagram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980D-1781-2F07-7C77-137448B790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err="1"/>
              <a:t>Tổng</a:t>
            </a:r>
            <a:r>
              <a:rPr lang="en-US"/>
              <a:t> </a:t>
            </a:r>
            <a:r>
              <a:rPr lang="en-US" err="1"/>
              <a:t>quan</a:t>
            </a:r>
            <a:endParaRPr lang="en-US"/>
          </a:p>
          <a:p>
            <a:r>
              <a:rPr lang="en-US" err="1"/>
              <a:t>Mượn</a:t>
            </a:r>
            <a:r>
              <a:rPr lang="en-US"/>
              <a:t> </a:t>
            </a:r>
            <a:r>
              <a:rPr lang="en-US" err="1"/>
              <a:t>sách</a:t>
            </a:r>
            <a:endParaRPr lang="en-US"/>
          </a:p>
          <a:p>
            <a:r>
              <a:rPr lang="en-US" err="1"/>
              <a:t>Xử</a:t>
            </a:r>
            <a:r>
              <a:rPr lang="en-US"/>
              <a:t>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endParaRPr lang="en-US"/>
          </a:p>
          <a:p>
            <a:r>
              <a:rPr lang="en-US"/>
              <a:t>Quản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</a:t>
            </a:r>
            <a:r>
              <a:rPr lang="en-US" err="1"/>
              <a:t>báo</a:t>
            </a:r>
            <a:endParaRPr lang="en-US"/>
          </a:p>
          <a:p>
            <a:r>
              <a:rPr lang="en-US"/>
              <a:t>Quản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sách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F5AA6-B7FB-A107-634B-AD13EAA10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49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2FEED-89E9-709B-EF9D-1EC6CFC95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008EE9-28FE-971C-C169-3B1D83FF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92F216-9056-6778-CDE0-0E285500C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ts val="4519"/>
              </a:lnSpc>
            </a:pPr>
            <a:r>
              <a:rPr lang="en-US" spc="103">
                <a:sym typeface="Clear Sans Bold"/>
              </a:rPr>
              <a:t>2.1 </a:t>
            </a:r>
            <a:r>
              <a:rPr lang="en-US" spc="103" err="1">
                <a:sym typeface="Clear Sans Bold"/>
              </a:rPr>
              <a:t>Tổng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quan</a:t>
            </a:r>
            <a:endParaRPr lang="en-US" spc="103">
              <a:sym typeface="Clear Sans 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0A68D4-9690-08A7-BCD2-EDCE21B65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337" y="901242"/>
            <a:ext cx="5425408" cy="567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680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AB98C-BDA8-271B-0C30-D5D2D5279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4A3E47-2561-1569-B889-8FE155327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7E9603-B25C-47E6-2162-B3E55CE57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80468"/>
            <a:ext cx="9144000" cy="189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796EA97E-6290-FCF6-61F1-41B8CADA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" y="79375"/>
            <a:ext cx="8674100" cy="450850"/>
          </a:xfrm>
        </p:spPr>
        <p:txBody>
          <a:bodyPr/>
          <a:lstStyle/>
          <a:p>
            <a:pPr lvl="0">
              <a:lnSpc>
                <a:spcPts val="4519"/>
              </a:lnSpc>
            </a:pPr>
            <a:r>
              <a:rPr lang="en-US" spc="103">
                <a:sym typeface="Clear Sans Bold"/>
              </a:rPr>
              <a:t>2.2 </a:t>
            </a:r>
            <a:r>
              <a:rPr lang="en-US" spc="103" err="1">
                <a:sym typeface="Clear Sans Bold"/>
              </a:rPr>
              <a:t>Mượn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sách</a:t>
            </a:r>
            <a:endParaRPr lang="en-US" spc="103">
              <a:sym typeface="Clear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850740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2F252-5463-1CB2-C9F1-3749AE97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C7FEA6-062C-3159-4C1D-5203DF2C3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57E383-2D01-D516-AF04-3B9DD5B73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ts val="4519"/>
              </a:lnSpc>
            </a:pPr>
            <a:r>
              <a:rPr lang="en-US" spc="103">
                <a:sym typeface="Clear Sans Bold"/>
              </a:rPr>
              <a:t>2.3 </a:t>
            </a:r>
            <a:r>
              <a:rPr lang="en-US" spc="103" err="1">
                <a:sym typeface="Clear Sans Bold"/>
              </a:rPr>
              <a:t>Xử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lý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yêu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cầu</a:t>
            </a:r>
            <a:endParaRPr lang="en-US" spc="103">
              <a:sym typeface="Clear Sans Bold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DDF93B3-9080-7A36-D069-42C75B5E0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7175"/>
            <a:ext cx="9144000" cy="380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358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BF836-0E72-4926-5655-8F108788A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0B584B-002F-1E84-2735-EAFEF6D5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BA0B17-AE21-9358-BF92-A16F31701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ts val="4519"/>
              </a:lnSpc>
            </a:pPr>
            <a:r>
              <a:rPr lang="en-US" spc="103">
                <a:sym typeface="Clear Sans Bold"/>
              </a:rPr>
              <a:t>2.4 Quản </a:t>
            </a:r>
            <a:r>
              <a:rPr lang="en-US" spc="103" err="1">
                <a:sym typeface="Clear Sans Bold"/>
              </a:rPr>
              <a:t>lý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thông</a:t>
            </a:r>
            <a:r>
              <a:rPr lang="en-US" spc="103">
                <a:sym typeface="Clear Sans Bold"/>
              </a:rPr>
              <a:t> </a:t>
            </a:r>
            <a:r>
              <a:rPr lang="en-US" spc="103" err="1">
                <a:sym typeface="Clear Sans Bold"/>
              </a:rPr>
              <a:t>báo</a:t>
            </a:r>
            <a:endParaRPr lang="en-US" spc="103">
              <a:sym typeface="Clear Sans Bold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1C3CB32-42DD-6745-A426-A6552A0E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0400"/>
            <a:ext cx="9144000" cy="2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14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(4:3)</PresentationFormat>
  <Slides>47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PowerPoint Presentation</vt:lpstr>
      <vt:lpstr>PowerPoint Presentation</vt:lpstr>
      <vt:lpstr>NỘI DUNG</vt:lpstr>
      <vt:lpstr>1. MÔ TẢ BÀI TOÁN</vt:lpstr>
      <vt:lpstr>2. Usecase Diagram</vt:lpstr>
      <vt:lpstr>2.1 Tổng quan</vt:lpstr>
      <vt:lpstr>2.2 Mượn sách</vt:lpstr>
      <vt:lpstr>2.3 Xử lý yêu cầu</vt:lpstr>
      <vt:lpstr>2.4 Quản lý thông báo</vt:lpstr>
      <vt:lpstr>2.5 Quản lý sách</vt:lpstr>
      <vt:lpstr>3. Activity Diagram </vt:lpstr>
      <vt:lpstr>3.1 Quản lý sách</vt:lpstr>
      <vt:lpstr>3.2 Mượn sách</vt:lpstr>
      <vt:lpstr>3.3 Gia hạn sách</vt:lpstr>
      <vt:lpstr>3.4 Quản lý thông báo</vt:lpstr>
      <vt:lpstr>3.5 Xử lý yêu cầu</vt:lpstr>
      <vt:lpstr>4. Class Diagram</vt:lpstr>
      <vt:lpstr>4.1 Mượn sách</vt:lpstr>
      <vt:lpstr>4.2 Quản lý sách</vt:lpstr>
      <vt:lpstr>4.3 Quản lý thống báo</vt:lpstr>
      <vt:lpstr>4.4 Xử lý yêu cầu</vt:lpstr>
      <vt:lpstr>5. Sequence Diagram</vt:lpstr>
      <vt:lpstr>5.1 Quản lý sách – Thêm sách mới</vt:lpstr>
      <vt:lpstr>5.1 Quản lý sách – Tìm kiếm sách</vt:lpstr>
      <vt:lpstr>5.1 Quản lý sách – Xem danh sách hiện có</vt:lpstr>
      <vt:lpstr>5.2 Mượn sách – Bắt đầu mượn sách</vt:lpstr>
      <vt:lpstr>5.2 Mượn sách – Chọn phương thức nhận sách</vt:lpstr>
      <vt:lpstr>5.2 Mượn sách – Gia hạn sách</vt:lpstr>
      <vt:lpstr>5.2 Mượn sách – Hủy yêu cầu mượn sách</vt:lpstr>
      <vt:lpstr>5.3 Quản lý thông báo – Tạo thông báo </vt:lpstr>
      <vt:lpstr>5.3 Quản lý thông báo – Chỉnh sửa thông báo </vt:lpstr>
      <vt:lpstr>5.3 Quản lý thông báo – Xóa thông báo </vt:lpstr>
      <vt:lpstr>5.3 Quản lý thông báo – Xem danh sách thông báo</vt:lpstr>
      <vt:lpstr>5.3 Quản lý thông báo – Lọc thông báo </vt:lpstr>
      <vt:lpstr>5.3 Quản lý thông báo – Xóa thông báo hiển thị</vt:lpstr>
      <vt:lpstr>5.4 Xử lý yêu cầu – Gửi và Tiếp nhận yêu cầu</vt:lpstr>
      <vt:lpstr>5.4 Xử lý yêu cầu – Phân loại yêu cầu</vt:lpstr>
      <vt:lpstr>5.4 Xử lý yêu cầu – Xử lý yêu cầu</vt:lpstr>
      <vt:lpstr>5.4 Xử lý yêu cầu – Phản hồi kết quả</vt:lpstr>
      <vt:lpstr>6. State Machine Diagram</vt:lpstr>
      <vt:lpstr>6.1 Xử lý yêu cầu</vt:lpstr>
      <vt:lpstr>6.2 Mượn sách</vt:lpstr>
      <vt:lpstr>6.3 Quản lý sách</vt:lpstr>
      <vt:lpstr>6.4 Quản lý thông báo</vt:lpstr>
      <vt:lpstr>7. Database</vt:lpstr>
      <vt:lpstr>7. Database diagram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revision>4</cp:revision>
  <dcterms:created xsi:type="dcterms:W3CDTF">2021-05-28T04:32:29Z</dcterms:created>
  <dcterms:modified xsi:type="dcterms:W3CDTF">2025-06-06T10:07:54Z</dcterms:modified>
</cp:coreProperties>
</file>